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4" r:id="rId3"/>
    <p:sldId id="317" r:id="rId4"/>
    <p:sldId id="318" r:id="rId5"/>
    <p:sldId id="257" r:id="rId6"/>
    <p:sldId id="328" r:id="rId7"/>
    <p:sldId id="323" r:id="rId8"/>
    <p:sldId id="326" r:id="rId9"/>
    <p:sldId id="327" r:id="rId10"/>
    <p:sldId id="331" r:id="rId11"/>
    <p:sldId id="325" r:id="rId12"/>
    <p:sldId id="329" r:id="rId13"/>
    <p:sldId id="330" r:id="rId14"/>
    <p:sldId id="332" r:id="rId15"/>
    <p:sldId id="267" r:id="rId16"/>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CA59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93" d="100"/>
          <a:sy n="93" d="100"/>
        </p:scale>
        <p:origin x="-726"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3D9126F-E0D2-4163-81AA-FA035CE8EEFA}" type="datetimeFigureOut">
              <a:rPr lang="en-IN"/>
              <a:pPr>
                <a:defRPr/>
              </a:pPr>
              <a:t>19-08-2021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defRPr>
            </a:lvl1pPr>
          </a:lstStyle>
          <a:p>
            <a:pPr>
              <a:defRPr/>
            </a:pPr>
            <a:fld id="{9A984056-45CB-4647-BDEE-04783AAB75C9}"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580" name="Slide Number Placeholder 3"/>
          <p:cNvSpPr>
            <a:spLocks noGrp="1"/>
          </p:cNvSpPr>
          <p:nvPr>
            <p:ph type="sldNum" sz="quarter" idx="5"/>
          </p:nvPr>
        </p:nvSpPr>
        <p:spPr bwMode="auto">
          <a:noFill/>
          <a:ln>
            <a:miter lim="800000"/>
            <a:headEnd/>
            <a:tailEnd/>
          </a:ln>
        </p:spPr>
        <p:txBody>
          <a:bodyPr/>
          <a:lstStyle/>
          <a:p>
            <a:fld id="{619A7F16-BD00-42E7-AF7D-E5D98923F87B}" type="slidenum">
              <a:rPr lang="en-IN" altLang="en-US"/>
              <a:pPr/>
              <a:t>1</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DA83DF86-3DEE-4B5C-B959-9C893FABEA52}" type="slidenum">
              <a:rPr lang="zh-TW" altLang="en-US"/>
              <a:pPr/>
              <a:t>11</a:t>
            </a:fld>
            <a:endParaRPr lang="en-US" altLang="zh-TW"/>
          </a:p>
        </p:txBody>
      </p:sp>
      <p:sp>
        <p:nvSpPr>
          <p:cNvPr id="266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GB"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D94F89AA-F335-4DB7-9C0D-D6468337CEA4}" type="datetime1">
              <a:rPr lang="en-US"/>
              <a:pPr>
                <a:defRPr/>
              </a:pPr>
              <a:t>8/19/2021</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5B07C418-D712-4A64-B039-D6D3E442FC2A}" type="datetime1">
              <a:rPr lang="en-US"/>
              <a:pPr>
                <a:defRPr/>
              </a:pPr>
              <a:t>8/19/2021</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65B86FA3-9A48-4D34-A9D2-0999A3596279}" type="slidenum">
              <a:rPr lang="en-IN" altLang="en-US"/>
              <a:pPr>
                <a:defRPr/>
              </a:pPr>
              <a:t>‹#›</a:t>
            </a:fld>
            <a:endParaRPr lang="en-I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34DBDD2-CAC2-49FB-B1A5-258B1EB40415}" type="datetime1">
              <a:rPr lang="en-US"/>
              <a:pPr>
                <a:defRPr/>
              </a:pPr>
              <a:t>8/19/2021</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61917C3D-5ED7-4A8B-842A-AE655F7A3BE7}" type="slidenum">
              <a:rPr lang="en-IN" altLang="en-US"/>
              <a:pPr>
                <a:defRPr/>
              </a:pPr>
              <a:t>‹#›</a:t>
            </a:fld>
            <a:endParaRPr lang="en-I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00ECFE06-4807-4513-9D78-22B58A50640C}" type="datetime1">
              <a:rPr lang="en-US"/>
              <a:pPr>
                <a:defRPr/>
              </a:pPr>
              <a:t>8/19/2021</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E8AA5E-CFD3-450D-8357-D241B5D4AC23}" type="datetime1">
              <a:rPr lang="en-US"/>
              <a:pPr>
                <a:defRPr/>
              </a:pPr>
              <a:t>8/19/2021</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94DD0AC3-74BA-4C01-A06A-3747FEE31F17}" type="slidenum">
              <a:rPr lang="en-IN" altLang="en-US"/>
              <a:pPr>
                <a:defRPr/>
              </a:pPr>
              <a:t>‹#›</a:t>
            </a:fld>
            <a:endParaRPr lang="en-I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a:defRPr/>
            </a:pPr>
            <a:fld id="{F60D1DDB-DC36-4C0C-8AB3-2B66222C912D}" type="datetime1">
              <a:rPr lang="en-US"/>
              <a:pPr>
                <a:defRPr/>
              </a:pPr>
              <a:t>8/19/2021</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B042E103-BC7D-47AD-BBE2-D9838B2CBFAE}" type="slidenum">
              <a:rPr lang="en-IN" altLang="en-US"/>
              <a:pPr>
                <a:defRPr/>
              </a:pPr>
              <a:t>‹#›</a:t>
            </a:fld>
            <a:endParaRPr lang="en-I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a:defRPr/>
            </a:pPr>
            <a:fld id="{77CE1ACE-BEE8-4A40-9B3D-E4E634D57D54}" type="datetime1">
              <a:rPr lang="en-US"/>
              <a:pPr>
                <a:defRPr/>
              </a:pPr>
              <a:t>8/19/2021</a:t>
            </a:fld>
            <a:endParaRPr lang="en-IN"/>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9" name="Slide Number Placeholder 8"/>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F2E5A75A-7ABF-421E-81A2-652762803E81}" type="slidenum">
              <a:rPr lang="en-IN" altLang="en-US"/>
              <a:pPr>
                <a:defRPr/>
              </a:pPr>
              <a:t>‹#›</a:t>
            </a:fld>
            <a:endParaRPr lang="en-I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6E8BA24E-68DF-4021-AF58-DB1CD05A4B00}" type="datetime1">
              <a:rPr lang="en-US"/>
              <a:pPr>
                <a:defRPr/>
              </a:pPr>
              <a:t>8/19/2021</a:t>
            </a:fld>
            <a:endParaRPr lang="en-IN"/>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5" name="Slide Number Placeholder 4"/>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A8A40FB6-8F6B-476B-9098-04B3ECA877AA}" type="slidenum">
              <a:rPr lang="en-IN" altLang="en-US"/>
              <a:pPr>
                <a:defRPr/>
              </a:pPr>
              <a:t>‹#›</a:t>
            </a:fld>
            <a:endParaRPr lang="en-I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868D8D4-2F8F-46B1-884A-7B9760EA0243}" type="datetime1">
              <a:rPr lang="en-US"/>
              <a:pPr>
                <a:defRPr/>
              </a:pPr>
              <a:t>8/19/2021</a:t>
            </a:fld>
            <a:endParaRPr lang="en-IN"/>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4" name="Slide Number Placeholder 3"/>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1A402367-B0C2-41A9-8165-9A82B9B6625E}" type="slidenum">
              <a:rPr lang="en-IN" altLang="en-US"/>
              <a:pPr>
                <a:defRPr/>
              </a:pPr>
              <a:t>‹#›</a:t>
            </a:fld>
            <a:endParaRPr lang="en-I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1DC18806-0D2C-4DF7-9F73-827FA61BB3FE}" type="datetime1">
              <a:rPr lang="en-US"/>
              <a:pPr>
                <a:defRPr/>
              </a:pPr>
              <a:t>8/19/2021</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91DFD56C-3E45-4BD8-8E47-509D1631D686}" type="slidenum">
              <a:rPr lang="en-IN" altLang="en-US"/>
              <a:pPr>
                <a:defRPr/>
              </a:pPr>
              <a:t>‹#›</a:t>
            </a:fld>
            <a:endParaRPr lang="en-I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5D166B76-1659-43D2-9606-29723E180E7E}" type="datetime1">
              <a:rPr lang="en-US"/>
              <a:pPr>
                <a:defRPr/>
              </a:pPr>
              <a:t>8/19/2021</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Calibri" pitchFamily="34" charset="0"/>
              </a:defRPr>
            </a:lvl1pPr>
          </a:lstStyle>
          <a:p>
            <a:pPr>
              <a:defRPr/>
            </a:pPr>
            <a:fld id="{D4D87C04-46A0-49A3-B6B0-0298AA546B6A}" type="slidenum">
              <a:rPr lang="en-IN" altLang="en-US"/>
              <a:pPr>
                <a:defRPr/>
              </a:pPr>
              <a:t>‹#›</a:t>
            </a:fld>
            <a:endParaRPr lang="en-I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3315"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457201" y="4767263"/>
            <a:ext cx="5122863" cy="273844"/>
          </a:xfrm>
          <a:prstGeom prst="rect">
            <a:avLst/>
          </a:prstGeom>
        </p:spPr>
        <p:txBody>
          <a:bodyPr vert="horz" lIns="91440" tIns="45720" rIns="91440" bIns="45720" rtlCol="0" anchor="ctr"/>
          <a:lstStyle>
            <a:lvl1pPr algn="l" eaLnBrk="1" fontAlgn="auto" hangingPunct="1">
              <a:spcBef>
                <a:spcPts val="0"/>
              </a:spcBef>
              <a:spcAft>
                <a:spcPts val="0"/>
              </a:spcAft>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pPr>
              <a:defRPr/>
            </a:pPr>
            <a:fld id="{29024378-3E46-471E-86AF-9ECD008F9DF1}" type="datetime1">
              <a:rPr lang="en-US"/>
              <a:pPr>
                <a:defRPr/>
              </a:pPr>
              <a:t>8/19/2021</a:t>
            </a:fld>
            <a:endParaRPr lang="en-IN"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388" y="1762126"/>
            <a:ext cx="8856662" cy="994172"/>
          </a:xfrm>
        </p:spPr>
        <p:txBody>
          <a:bodyPr rtlCol="0">
            <a:noAutofit/>
          </a:bodyPr>
          <a:lstStyle/>
          <a:p>
            <a:pPr eaLnBrk="1" fontAlgn="auto" hangingPunct="1">
              <a:spcAft>
                <a:spcPts val="0"/>
              </a:spcAft>
              <a:defRPr/>
            </a:pPr>
            <a:r>
              <a:rPr lang="en-US" sz="5400" dirty="0" smtClean="0">
                <a:solidFill>
                  <a:schemeClr val="tx2">
                    <a:lumMod val="50000"/>
                  </a:schemeClr>
                </a:solidFill>
                <a:latin typeface="Broadway" pitchFamily="82" charset="0"/>
              </a:rPr>
              <a:t>CSE211</a:t>
            </a:r>
            <a:br>
              <a:rPr lang="en-US" sz="5400" dirty="0" smtClean="0">
                <a:solidFill>
                  <a:schemeClr val="tx2">
                    <a:lumMod val="50000"/>
                  </a:schemeClr>
                </a:solidFill>
                <a:latin typeface="Broadway" pitchFamily="82" charset="0"/>
              </a:rPr>
            </a:br>
            <a:r>
              <a:rPr lang="en-US" sz="5400" dirty="0"/>
              <a:t>COMPUTER ORGANIZATION AND DESIGN</a:t>
            </a:r>
            <a:endParaRPr lang="en-IN" sz="5400" dirty="0">
              <a:solidFill>
                <a:schemeClr val="tx2">
                  <a:lumMod val="50000"/>
                </a:schemeClr>
              </a:solidFill>
              <a:latin typeface="Broadway" pitchFamily="82" charset="0"/>
            </a:endParaRPr>
          </a:p>
        </p:txBody>
      </p:sp>
      <p:graphicFrame>
        <p:nvGraphicFramePr>
          <p:cNvPr id="1026" name="Object 109"/>
          <p:cNvGraphicFramePr>
            <a:graphicFrameLocks noChangeAspect="1"/>
          </p:cNvGraphicFramePr>
          <p:nvPr/>
        </p:nvGraphicFramePr>
        <p:xfrm>
          <a:off x="7391400" y="64294"/>
          <a:ext cx="1676400" cy="509588"/>
        </p:xfrm>
        <a:graphic>
          <a:graphicData uri="http://schemas.openxmlformats.org/presentationml/2006/ole">
            <p:oleObj spid="_x0000_s1026" r:id="rId4" imgW="13937020" imgH="5409524" progId="">
              <p:embed/>
            </p:oleObj>
          </a:graphicData>
        </a:graphic>
      </p:graphicFrame>
      <p:cxnSp>
        <p:nvCxnSpPr>
          <p:cNvPr id="6" name="Straight Connector 5"/>
          <p:cNvCxnSpPr/>
          <p:nvPr/>
        </p:nvCxnSpPr>
        <p:spPr>
          <a:xfrm>
            <a:off x="990600" y="3486150"/>
            <a:ext cx="7058025"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701" y="3813572"/>
            <a:ext cx="1770356" cy="461665"/>
          </a:xfrm>
          <a:prstGeom prst="rect">
            <a:avLst/>
          </a:prstGeom>
          <a:noFill/>
        </p:spPr>
        <p:txBody>
          <a:bodyPr wrap="none">
            <a:spAutoFit/>
          </a:bodyPr>
          <a:lstStyle/>
          <a:p>
            <a:pPr eaLnBrk="1" fontAlgn="auto" hangingPunct="1">
              <a:spcBef>
                <a:spcPts val="0"/>
              </a:spcBef>
              <a:spcAft>
                <a:spcPts val="0"/>
              </a:spcAft>
              <a:defRPr/>
            </a:pPr>
            <a:r>
              <a:rPr lang="en-US" sz="2400" dirty="0">
                <a:solidFill>
                  <a:schemeClr val="accent1">
                    <a:lumMod val="75000"/>
                  </a:schemeClr>
                </a:solidFill>
                <a:latin typeface="Arial Rounded MT Bold" pitchFamily="34" charset="0"/>
                <a:cs typeface="+mn-cs"/>
              </a:rPr>
              <a:t>Lecture #0</a:t>
            </a:r>
            <a:endParaRPr lang="en-IN" sz="2400" dirty="0">
              <a:solidFill>
                <a:schemeClr val="accent1">
                  <a:lumMod val="75000"/>
                </a:schemeClr>
              </a:solidFill>
              <a:latin typeface="Arial Rounded MT Bold" pitchFamily="34" charset="0"/>
              <a:cs typeface="+mn-cs"/>
            </a:endParaRPr>
          </a:p>
        </p:txBody>
      </p:sp>
      <p:sp>
        <p:nvSpPr>
          <p:cNvPr id="3" name="Date Placeholder 2"/>
          <p:cNvSpPr>
            <a:spLocks noGrp="1"/>
          </p:cNvSpPr>
          <p:nvPr>
            <p:ph type="dt" sz="quarter" idx="10"/>
          </p:nvPr>
        </p:nvSpPr>
        <p:spPr/>
        <p:txBody>
          <a:bodyPr/>
          <a:lstStyle/>
          <a:p>
            <a:pPr>
              <a:defRPr/>
            </a:pPr>
            <a:fld id="{1895059F-776C-4ADA-9800-80C24A72B12C}" type="datetime1">
              <a:rPr lang="en-US"/>
              <a:pPr>
                <a:defRPr/>
              </a:pPr>
              <a:t>8/19/2021</a:t>
            </a:fld>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set architecture</a:t>
            </a:r>
            <a:endParaRPr lang="en-IN" dirty="0"/>
          </a:p>
        </p:txBody>
      </p:sp>
      <p:sp>
        <p:nvSpPr>
          <p:cNvPr id="3" name="Content Placeholder 2"/>
          <p:cNvSpPr>
            <a:spLocks noGrp="1"/>
          </p:cNvSpPr>
          <p:nvPr>
            <p:ph idx="1"/>
          </p:nvPr>
        </p:nvSpPr>
        <p:spPr/>
        <p:txBody>
          <a:bodyPr/>
          <a:lstStyle/>
          <a:p>
            <a:pPr algn="just"/>
            <a:r>
              <a:rPr lang="en-IN" sz="2800" dirty="0" smtClean="0"/>
              <a:t>the </a:t>
            </a:r>
            <a:r>
              <a:rPr lang="en-IN" sz="2800" b="1" dirty="0" smtClean="0"/>
              <a:t>instruction set architecture refers to what the programmer </a:t>
            </a:r>
            <a:r>
              <a:rPr lang="en-IN" sz="2800" dirty="0" smtClean="0"/>
              <a:t>sees as the machine's instruction set. The instruction set is the boundary between the hardware and the software, and most of the decisions concerning the instruction set affect the hardware, and the converse is also true, many hardware decisions may beneficially/adversely affect the instruction set.</a:t>
            </a:r>
            <a:endParaRPr lang="en-IN" sz="2800"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GB" altLang="en-US" smtClean="0"/>
              <a:t>Structure &amp; Function</a:t>
            </a:r>
          </a:p>
        </p:txBody>
      </p:sp>
      <p:sp>
        <p:nvSpPr>
          <p:cNvPr id="9220" name="Rectangle 3"/>
          <p:cNvSpPr>
            <a:spLocks noGrp="1" noChangeArrowheads="1"/>
          </p:cNvSpPr>
          <p:nvPr>
            <p:ph type="body" idx="1"/>
          </p:nvPr>
        </p:nvSpPr>
        <p:spPr/>
        <p:txBody>
          <a:bodyPr/>
          <a:lstStyle/>
          <a:p>
            <a:r>
              <a:rPr lang="en-GB" altLang="en-US" smtClean="0"/>
              <a:t>Structure is the way in which components </a:t>
            </a:r>
            <a:r>
              <a:rPr lang="en-GB" altLang="en-US" smtClean="0">
                <a:solidFill>
                  <a:schemeClr val="accent1"/>
                </a:solidFill>
              </a:rPr>
              <a:t>relate to each other</a:t>
            </a:r>
          </a:p>
          <a:p>
            <a:r>
              <a:rPr lang="en-GB" altLang="en-US" smtClean="0"/>
              <a:t>Function is the operation of individual components as </a:t>
            </a:r>
            <a:r>
              <a:rPr lang="en-GB" altLang="en-US" smtClean="0">
                <a:solidFill>
                  <a:schemeClr val="accent1"/>
                </a:solidFill>
              </a:rPr>
              <a:t>part of the structure</a:t>
            </a:r>
          </a:p>
        </p:txBody>
      </p:sp>
      <p:graphicFrame>
        <p:nvGraphicFramePr>
          <p:cNvPr id="9218" name="Object 109"/>
          <p:cNvGraphicFramePr>
            <a:graphicFrameLocks noChangeAspect="1"/>
          </p:cNvGraphicFramePr>
          <p:nvPr/>
        </p:nvGraphicFramePr>
        <p:xfrm>
          <a:off x="7391400" y="64294"/>
          <a:ext cx="1676400" cy="509588"/>
        </p:xfrm>
        <a:graphic>
          <a:graphicData uri="http://schemas.openxmlformats.org/presentationml/2006/ole">
            <p:oleObj spid="_x0000_s9218" r:id="rId4" imgW="13937020" imgH="5409524" progId="">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computer</a:t>
            </a:r>
            <a:endParaRPr lang="en-IN" dirty="0"/>
          </a:p>
        </p:txBody>
      </p:sp>
      <p:sp>
        <p:nvSpPr>
          <p:cNvPr id="3" name="Content Placeholder 2"/>
          <p:cNvSpPr>
            <a:spLocks noGrp="1"/>
          </p:cNvSpPr>
          <p:nvPr>
            <p:ph idx="1"/>
          </p:nvPr>
        </p:nvSpPr>
        <p:spPr/>
        <p:txBody>
          <a:bodyPr/>
          <a:lstStyle/>
          <a:p>
            <a:pPr algn="just"/>
            <a:r>
              <a:rPr lang="en-IN" sz="2000" b="1" dirty="0" smtClean="0"/>
              <a:t>Mainframes: large computers that can support very many users </a:t>
            </a:r>
            <a:r>
              <a:rPr lang="en-IN" sz="2000" dirty="0" smtClean="0"/>
              <a:t>while delivering great computing power. It is mainly in mainframes where most of the innovations (both in architecture and in organization) have been made.</a:t>
            </a:r>
          </a:p>
          <a:p>
            <a:pPr algn="just"/>
            <a:r>
              <a:rPr lang="en-IN" sz="2000" b="1" dirty="0" smtClean="0"/>
              <a:t>Minicomputers: have adopted many of the mainframe </a:t>
            </a:r>
            <a:r>
              <a:rPr lang="en-IN" sz="2000" dirty="0" smtClean="0"/>
              <a:t>techniques, yet being designed to sell for less, satisfying the computing needs for smaller groups of users. It is the minicomputer group that improved at the fastest pace (since 1965 when DEC introduced the first minicomputer, PDP-8), mainly due to the evolution of integrated circuits technology (the first IC appeared in 1958).</a:t>
            </a:r>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graphicFrame>
        <p:nvGraphicFramePr>
          <p:cNvPr id="33794" name="Object 109"/>
          <p:cNvGraphicFramePr>
            <a:graphicFrameLocks noChangeAspect="1"/>
          </p:cNvGraphicFramePr>
          <p:nvPr/>
        </p:nvGraphicFramePr>
        <p:xfrm>
          <a:off x="7391400" y="64294"/>
          <a:ext cx="1676400" cy="509588"/>
        </p:xfrm>
        <a:graphic>
          <a:graphicData uri="http://schemas.openxmlformats.org/presentationml/2006/ole">
            <p:oleObj spid="_x0000_s33794" r:id="rId3" imgW="13937020" imgH="5409524" progId="">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1"/>
            <a:ext cx="8229600" cy="3394472"/>
          </a:xfrm>
        </p:spPr>
        <p:txBody>
          <a:bodyPr/>
          <a:lstStyle/>
          <a:p>
            <a:pPr algn="just"/>
            <a:r>
              <a:rPr lang="en-IN" sz="2400" b="1" dirty="0" smtClean="0"/>
              <a:t>Supercomputers: designed for scientific applications, they are </a:t>
            </a:r>
            <a:r>
              <a:rPr lang="en-IN" sz="2400" dirty="0" smtClean="0"/>
              <a:t>the most expensive computers (over one million dollars), processing is usually done in batch mode, for reasons of performance.</a:t>
            </a:r>
          </a:p>
          <a:p>
            <a:pPr algn="just"/>
            <a:r>
              <a:rPr lang="en-IN" sz="2400" b="1" dirty="0" smtClean="0"/>
              <a:t>Microcomputers: have appeared in the microprocessor era </a:t>
            </a:r>
            <a:r>
              <a:rPr lang="en-IN" sz="2400" dirty="0" smtClean="0"/>
              <a:t>(the first microprocessor, Intel 4004, was introduced in 1971). The term </a:t>
            </a:r>
            <a:r>
              <a:rPr lang="en-IN" sz="2400" i="1" dirty="0" smtClean="0"/>
              <a:t>micro refers only to physical dimensions, not to </a:t>
            </a:r>
            <a:r>
              <a:rPr lang="en-IN" sz="2400" dirty="0" smtClean="0"/>
              <a:t>computing performance. A typical microcomputer (either a PC or a workstation) nicely fits on a desk. Microcomputers are a direct product of technological advances: faster CPUs, semiconductor memories, etc. Over the time many of the concepts previously used in mainframes and minicomputers have become common place in microcomputers.</a:t>
            </a:r>
          </a:p>
          <a:p>
            <a:pPr algn="just"/>
            <a:endParaRPr lang="en-IN" sz="2400"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14350"/>
          </a:xfrm>
        </p:spPr>
        <p:txBody>
          <a:bodyPr/>
          <a:lstStyle/>
          <a:p>
            <a:r>
              <a:rPr lang="en-IN" dirty="0" smtClean="0"/>
              <a:t>Microprocessors</a:t>
            </a:r>
            <a:endParaRPr lang="en-IN" dirty="0"/>
          </a:p>
        </p:txBody>
      </p:sp>
      <p:sp>
        <p:nvSpPr>
          <p:cNvPr id="3" name="Content Placeholder 2"/>
          <p:cNvSpPr>
            <a:spLocks noGrp="1"/>
          </p:cNvSpPr>
          <p:nvPr>
            <p:ph idx="1"/>
          </p:nvPr>
        </p:nvSpPr>
        <p:spPr>
          <a:xfrm>
            <a:off x="457200" y="571501"/>
            <a:ext cx="8229600" cy="4023122"/>
          </a:xfrm>
        </p:spPr>
        <p:txBody>
          <a:bodyPr/>
          <a:lstStyle/>
          <a:p>
            <a:pPr algn="just">
              <a:buNone/>
            </a:pPr>
            <a:r>
              <a:rPr lang="en-IN" sz="2000" dirty="0" smtClean="0"/>
              <a:t>The microprocessor is nothing but the CPU and it is an essential component of the computer. It is a silicon chip that comprises millions of transistors and other electronic components that process millions of instructions per second. A Microprocessor is a versatile chip, that is combined with memory and special-purpose chips and pre-programmed by a software. It accepts digital data as </a:t>
            </a:r>
            <a:r>
              <a:rPr lang="en-IN" sz="2000" dirty="0" err="1" smtClean="0"/>
              <a:t>i</a:t>
            </a:r>
            <a:r>
              <a:rPr lang="en-IN" sz="2000" dirty="0" smtClean="0"/>
              <a:t>/p and processes it according to the instructions stored in the memory. The microprocessor has many functions like functions of data storage, interact with various other devices and other time-related functions. But, the main function is to send and receive the data to make the function of the computer well. This article discusses the types and evolution of microprocessors.</a:t>
            </a:r>
            <a:endParaRPr lang="en-IN" sz="2000"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pic>
        <p:nvPicPr>
          <p:cNvPr id="34818" name="Picture 2" descr="https://www.computerhistory.org/siliconengine/_media/img/siliconengine-welcome-main.jpg"/>
          <p:cNvPicPr>
            <a:picLocks noChangeAspect="1" noChangeArrowheads="1"/>
          </p:cNvPicPr>
          <p:nvPr/>
        </p:nvPicPr>
        <p:blipFill>
          <a:blip r:embed="rId2" cstate="print"/>
          <a:srcRect l="3125" r="3125"/>
          <a:stretch>
            <a:fillRect/>
          </a:stretch>
        </p:blipFill>
        <p:spPr bwMode="auto">
          <a:xfrm>
            <a:off x="0" y="3200400"/>
            <a:ext cx="9144000" cy="19431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2842022"/>
            <a:ext cx="7154862" cy="857250"/>
          </a:xfrm>
        </p:spPr>
        <p:txBody>
          <a:bodyPr rtlCol="0">
            <a:noAutofit/>
          </a:bodyPr>
          <a:lstStyle/>
          <a:p>
            <a:pPr algn="r" eaLnBrk="1" fontAlgn="auto" hangingPunct="1">
              <a:spcAft>
                <a:spcPts val="0"/>
              </a:spcAft>
              <a:defRPr/>
            </a:pPr>
            <a:r>
              <a:rPr lang="en-US" sz="3600" dirty="0" smtClean="0">
                <a:solidFill>
                  <a:srgbClr val="C00000"/>
                </a:solidFill>
              </a:rPr>
              <a:t>Next Class: </a:t>
            </a:r>
            <a:r>
              <a:rPr lang="en-US" sz="3600">
                <a:solidFill>
                  <a:srgbClr val="C00000"/>
                </a:solidFill>
              </a:rPr>
              <a:t>Logic </a:t>
            </a:r>
            <a:r>
              <a:rPr lang="en-US" sz="3600" smtClean="0">
                <a:solidFill>
                  <a:srgbClr val="C00000"/>
                </a:solidFill>
              </a:rPr>
              <a:t>gates</a:t>
            </a:r>
            <a:endParaRPr lang="en-IN" sz="1400" dirty="0">
              <a:solidFill>
                <a:schemeClr val="tx1">
                  <a:lumMod val="95000"/>
                  <a:lumOff val="5000"/>
                </a:schemeClr>
              </a:solidFill>
            </a:endParaRPr>
          </a:p>
        </p:txBody>
      </p:sp>
      <p:cxnSp>
        <p:nvCxnSpPr>
          <p:cNvPr id="4" name="Straight Connector 3"/>
          <p:cNvCxnSpPr/>
          <p:nvPr/>
        </p:nvCxnSpPr>
        <p:spPr>
          <a:xfrm>
            <a:off x="755650" y="3057525"/>
            <a:ext cx="7056438"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2290" name="Object 125"/>
          <p:cNvGraphicFramePr>
            <a:graphicFrameLocks noChangeAspect="1"/>
          </p:cNvGraphicFramePr>
          <p:nvPr/>
        </p:nvGraphicFramePr>
        <p:xfrm>
          <a:off x="7391400" y="64294"/>
          <a:ext cx="1676400" cy="509588"/>
        </p:xfrm>
        <a:graphic>
          <a:graphicData uri="http://schemas.openxmlformats.org/presentationml/2006/ole">
            <p:oleObj spid="_x0000_s12290" r:id="rId3" imgW="13937020" imgH="5409524" progId="">
              <p:embed/>
            </p:oleObj>
          </a:graphicData>
        </a:graphic>
      </p:graphicFrame>
      <p:pic>
        <p:nvPicPr>
          <p:cNvPr id="12293" name="Picture 2"/>
          <p:cNvPicPr>
            <a:picLocks noChangeAspect="1" noChangeArrowheads="1"/>
          </p:cNvPicPr>
          <p:nvPr/>
        </p:nvPicPr>
        <p:blipFill>
          <a:blip r:embed="rId4" cstate="print"/>
          <a:srcRect/>
          <a:stretch>
            <a:fillRect/>
          </a:stretch>
        </p:blipFill>
        <p:spPr bwMode="auto">
          <a:xfrm>
            <a:off x="755650" y="477441"/>
            <a:ext cx="1808163" cy="2472928"/>
          </a:xfrm>
          <a:prstGeom prst="rect">
            <a:avLst/>
          </a:prstGeom>
          <a:noFill/>
          <a:ln w="9525">
            <a:noFill/>
            <a:miter lim="800000"/>
            <a:headEnd/>
            <a:tailEnd/>
          </a:ln>
        </p:spPr>
      </p:pic>
      <p:sp>
        <p:nvSpPr>
          <p:cNvPr id="12294" name="Date Placeholder 3"/>
          <p:cNvSpPr>
            <a:spLocks noGrp="1"/>
          </p:cNvSpPr>
          <p:nvPr>
            <p:ph type="dt" sz="quarter" idx="10"/>
          </p:nvPr>
        </p:nvSpPr>
        <p:spPr bwMode="auto">
          <a:xfrm>
            <a:off x="179388" y="4889898"/>
            <a:ext cx="5122862" cy="273844"/>
          </a:xfrm>
          <a:noFill/>
          <a:ln>
            <a:miter lim="800000"/>
            <a:headEnd/>
            <a:tailEnd/>
          </a:ln>
        </p:spPr>
        <p:txBody>
          <a:bodyPr wrap="square" numCol="1" anchorCtr="0" compatLnSpc="1">
            <a:prstTxWarp prst="textNoShape">
              <a:avLst/>
            </a:prstTxWarp>
          </a:bodyPr>
          <a:lstStyle/>
          <a:p>
            <a:pPr fontAlgn="base">
              <a:spcBef>
                <a:spcPct val="0"/>
              </a:spcBef>
              <a:spcAft>
                <a:spcPct val="0"/>
              </a:spcAft>
            </a:pPr>
            <a:fld id="{EB3A6E2D-2E0B-450B-AB82-4AF9C69E068B}" type="datetime1">
              <a:rPr lang="en-US" altLang="en-US" smtClean="0">
                <a:solidFill>
                  <a:srgbClr val="898989"/>
                </a:solidFill>
              </a:rPr>
              <a:pPr fontAlgn="base">
                <a:spcBef>
                  <a:spcPct val="0"/>
                </a:spcBef>
                <a:spcAft>
                  <a:spcPct val="0"/>
                </a:spcAft>
              </a:pPr>
              <a:t>8/19/2021</a:t>
            </a:fld>
            <a:endParaRPr lang="en-IN" altLang="en-US" smtClean="0">
              <a:solidFill>
                <a:srgbClr val="898989"/>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algn="l" eaLnBrk="1" hangingPunct="1"/>
            <a:r>
              <a:rPr lang="en-US" altLang="en-US" sz="4800" smtClean="0"/>
              <a:t>Course details</a:t>
            </a:r>
            <a:endParaRPr lang="en-IN" altLang="en-US" sz="4800" smtClean="0"/>
          </a:p>
        </p:txBody>
      </p:sp>
      <p:sp>
        <p:nvSpPr>
          <p:cNvPr id="3" name="Content Placeholder 2"/>
          <p:cNvSpPr>
            <a:spLocks noGrp="1"/>
          </p:cNvSpPr>
          <p:nvPr>
            <p:ph idx="1"/>
          </p:nvPr>
        </p:nvSpPr>
        <p:spPr>
          <a:xfrm>
            <a:off x="457200" y="1091804"/>
            <a:ext cx="8229600" cy="3801665"/>
          </a:xfrm>
        </p:spPr>
        <p:txBody>
          <a:bodyPr rtlCol="0">
            <a:normAutofit/>
          </a:bodyPr>
          <a:lstStyle/>
          <a:p>
            <a:pPr eaLnBrk="1" fontAlgn="auto" hangingPunct="1">
              <a:spcAft>
                <a:spcPts val="0"/>
              </a:spcAft>
              <a:buFont typeface="Arial" panose="020B0604020202020204" pitchFamily="34" charset="0"/>
              <a:buChar char="•"/>
              <a:defRPr/>
            </a:pPr>
            <a:r>
              <a:rPr lang="en-US" sz="4000" dirty="0" smtClean="0"/>
              <a:t>LTP – 3 1 0 [Three lectures and </a:t>
            </a:r>
            <a:r>
              <a:rPr lang="en-US" sz="4000" dirty="0"/>
              <a:t>One </a:t>
            </a:r>
            <a:r>
              <a:rPr lang="en-US" sz="4000" dirty="0" smtClean="0"/>
              <a:t>Tutorial/week]</a:t>
            </a:r>
            <a:endParaRPr lang="en-US" sz="4000" dirty="0"/>
          </a:p>
          <a:p>
            <a:pPr eaLnBrk="1" fontAlgn="auto" hangingPunct="1">
              <a:spcAft>
                <a:spcPts val="0"/>
              </a:spcAft>
              <a:buFont typeface="Arial" panose="020B0604020202020204" pitchFamily="34" charset="0"/>
              <a:buChar char="•"/>
              <a:defRPr/>
            </a:pPr>
            <a:r>
              <a:rPr lang="en-US" sz="4000" b="1" dirty="0" smtClean="0"/>
              <a:t>Text Book</a:t>
            </a:r>
            <a:endParaRPr lang="en-IN" sz="4000" b="1" dirty="0"/>
          </a:p>
          <a:p>
            <a:pPr lvl="1" eaLnBrk="1" fontAlgn="auto" hangingPunct="1">
              <a:spcAft>
                <a:spcPts val="0"/>
              </a:spcAft>
              <a:buFont typeface="Wingdings" panose="05000000000000000000" pitchFamily="2" charset="2"/>
              <a:buChar char="§"/>
              <a:defRPr/>
            </a:pPr>
            <a:r>
              <a:rPr lang="en-IN" sz="3200" dirty="0"/>
              <a:t>COMPUTER </a:t>
            </a:r>
            <a:r>
              <a:rPr lang="en-IN" sz="3200" dirty="0" smtClean="0"/>
              <a:t>SYSTEM ARCHITECTURE </a:t>
            </a:r>
            <a:r>
              <a:rPr lang="en-IN" sz="3200" dirty="0"/>
              <a:t>by MORRIS MANO, Prentice Hall of India, </a:t>
            </a:r>
            <a:r>
              <a:rPr lang="en-IN" sz="3200" dirty="0" smtClean="0"/>
              <a:t>3</a:t>
            </a:r>
            <a:r>
              <a:rPr lang="en-IN" sz="3200" baseline="30000" dirty="0" smtClean="0"/>
              <a:t>rd</a:t>
            </a:r>
            <a:r>
              <a:rPr lang="en-IN" sz="3200" dirty="0" smtClean="0"/>
              <a:t>  Edition, (2007)</a:t>
            </a:r>
            <a:endParaRPr lang="en-US" sz="3200" u="sng" dirty="0" smtClean="0"/>
          </a:p>
          <a:p>
            <a:pPr eaLnBrk="1" fontAlgn="auto" hangingPunct="1">
              <a:spcAft>
                <a:spcPts val="0"/>
              </a:spcAft>
              <a:buFont typeface="Arial" panose="020B0604020202020204" pitchFamily="34" charset="0"/>
              <a:buChar char="•"/>
              <a:defRPr/>
            </a:pPr>
            <a:endParaRPr lang="en-IN" dirty="0">
              <a:solidFill>
                <a:schemeClr val="accent6">
                  <a:lumMod val="75000"/>
                </a:schemeClr>
              </a:solidFill>
            </a:endParaRPr>
          </a:p>
        </p:txBody>
      </p:sp>
      <p:graphicFrame>
        <p:nvGraphicFramePr>
          <p:cNvPr id="2050" name="Object 58"/>
          <p:cNvGraphicFramePr>
            <a:graphicFrameLocks noChangeAspect="1"/>
          </p:cNvGraphicFramePr>
          <p:nvPr/>
        </p:nvGraphicFramePr>
        <p:xfrm>
          <a:off x="7391400" y="64294"/>
          <a:ext cx="1676400" cy="509588"/>
        </p:xfrm>
        <a:graphic>
          <a:graphicData uri="http://schemas.openxmlformats.org/presentationml/2006/ole">
            <p:oleObj spid="_x0000_s2050" r:id="rId3" imgW="13937020" imgH="5409524" progId="">
              <p:embed/>
            </p:oleObj>
          </a:graphicData>
        </a:graphic>
      </p:graphicFrame>
      <p:sp>
        <p:nvSpPr>
          <p:cNvPr id="2053" name="Date Placeholder 3"/>
          <p:cNvSpPr>
            <a:spLocks noGrp="1"/>
          </p:cNvSpPr>
          <p:nvPr>
            <p:ph type="dt" sz="quarter" idx="10"/>
          </p:nvPr>
        </p:nvSpPr>
        <p:spPr bwMode="auto">
          <a:xfrm>
            <a:off x="179388" y="4889898"/>
            <a:ext cx="5122862" cy="273844"/>
          </a:xfrm>
          <a:noFill/>
          <a:ln>
            <a:miter lim="800000"/>
            <a:headEnd/>
            <a:tailEnd/>
          </a:ln>
        </p:spPr>
        <p:txBody>
          <a:bodyPr wrap="square" numCol="1" anchorCtr="0" compatLnSpc="1">
            <a:prstTxWarp prst="textNoShape">
              <a:avLst/>
            </a:prstTxWarp>
          </a:bodyPr>
          <a:lstStyle/>
          <a:p>
            <a:pPr fontAlgn="base">
              <a:spcBef>
                <a:spcPct val="0"/>
              </a:spcBef>
              <a:spcAft>
                <a:spcPct val="0"/>
              </a:spcAft>
            </a:pPr>
            <a:fld id="{7BD4514A-E99B-41DE-880B-98E94E68D526}" type="datetime1">
              <a:rPr lang="en-US" altLang="en-US" smtClean="0">
                <a:solidFill>
                  <a:srgbClr val="898989"/>
                </a:solidFill>
              </a:rPr>
              <a:pPr fontAlgn="base">
                <a:spcBef>
                  <a:spcPct val="0"/>
                </a:spcBef>
                <a:spcAft>
                  <a:spcPct val="0"/>
                </a:spcAft>
              </a:pPr>
              <a:t>8/19/2021</a:t>
            </a:fld>
            <a:endParaRPr lang="en-IN" altLang="en-US" smtClean="0">
              <a:solidFill>
                <a:srgbClr val="898989"/>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9" y="205979"/>
            <a:ext cx="7921625" cy="857250"/>
          </a:xfrm>
        </p:spPr>
        <p:txBody>
          <a:bodyPr rtlCol="0">
            <a:normAutofit fontScale="90000"/>
          </a:bodyPr>
          <a:lstStyle/>
          <a:p>
            <a:pPr eaLnBrk="1" fontAlgn="auto" hangingPunct="1">
              <a:spcAft>
                <a:spcPts val="0"/>
              </a:spcAft>
              <a:defRPr/>
            </a:pPr>
            <a:r>
              <a:rPr lang="en-US" b="1" dirty="0"/>
              <a:t>What’s CSE </a:t>
            </a:r>
            <a:r>
              <a:rPr lang="en-US" b="1" dirty="0" smtClean="0"/>
              <a:t>211 </a:t>
            </a:r>
            <a:r>
              <a:rPr lang="en-US" b="1" dirty="0"/>
              <a:t>All About?!</a:t>
            </a:r>
            <a:br>
              <a:rPr lang="en-US" b="1" dirty="0"/>
            </a:br>
            <a:endParaRPr lang="en-US" dirty="0"/>
          </a:p>
        </p:txBody>
      </p:sp>
      <p:sp>
        <p:nvSpPr>
          <p:cNvPr id="3" name="Content Placeholder 2"/>
          <p:cNvSpPr>
            <a:spLocks noGrp="1"/>
          </p:cNvSpPr>
          <p:nvPr>
            <p:ph idx="1"/>
          </p:nvPr>
        </p:nvSpPr>
        <p:spPr/>
        <p:txBody>
          <a:bodyPr rtlCol="0">
            <a:normAutofit fontScale="70000" lnSpcReduction="20000"/>
          </a:bodyPr>
          <a:lstStyle/>
          <a:p>
            <a:pPr marL="0" indent="0" eaLnBrk="1" fontAlgn="auto" hangingPunct="1">
              <a:spcAft>
                <a:spcPts val="0"/>
              </a:spcAft>
              <a:buFont typeface="Arial" panose="020B0604020202020204" pitchFamily="34" charset="0"/>
              <a:buNone/>
              <a:defRPr/>
            </a:pPr>
            <a:r>
              <a:rPr lang="en-US" b="1" dirty="0" smtClean="0"/>
              <a:t>Introduction </a:t>
            </a:r>
            <a:r>
              <a:rPr lang="en-US" b="1" dirty="0"/>
              <a:t>to computer architecture</a:t>
            </a:r>
          </a:p>
          <a:p>
            <a:pPr marL="0" indent="0" eaLnBrk="1" fontAlgn="auto" hangingPunct="1">
              <a:spcAft>
                <a:spcPts val="0"/>
              </a:spcAft>
              <a:buFont typeface="Arial" panose="020B0604020202020204" pitchFamily="34" charset="0"/>
              <a:buNone/>
              <a:defRPr/>
            </a:pPr>
            <a:r>
              <a:rPr lang="en-US" dirty="0" smtClean="0"/>
              <a:t>	• </a:t>
            </a:r>
            <a:r>
              <a:rPr lang="en-US" b="1" dirty="0"/>
              <a:t>How is data represented?</a:t>
            </a:r>
          </a:p>
          <a:p>
            <a:pPr marL="0" indent="0" eaLnBrk="1" fontAlgn="auto" hangingPunct="1">
              <a:spcAft>
                <a:spcPts val="0"/>
              </a:spcAft>
              <a:buFont typeface="Arial" panose="020B0604020202020204" pitchFamily="34" charset="0"/>
              <a:buNone/>
              <a:defRPr/>
            </a:pPr>
            <a:r>
              <a:rPr lang="en-US" dirty="0" smtClean="0"/>
              <a:t>	• </a:t>
            </a:r>
            <a:r>
              <a:rPr lang="en-US" b="1" dirty="0"/>
              <a:t>What are the </a:t>
            </a:r>
            <a:r>
              <a:rPr lang="en-US" b="1" dirty="0" smtClean="0"/>
              <a:t>components </a:t>
            </a:r>
            <a:r>
              <a:rPr lang="en-US" b="1" dirty="0"/>
              <a:t>of a computer?</a:t>
            </a:r>
          </a:p>
          <a:p>
            <a:pPr marL="0" indent="0" eaLnBrk="1" fontAlgn="auto" hangingPunct="1">
              <a:spcAft>
                <a:spcPts val="0"/>
              </a:spcAft>
              <a:buFont typeface="Arial" panose="020B0604020202020204" pitchFamily="34" charset="0"/>
              <a:buNone/>
              <a:defRPr/>
            </a:pPr>
            <a:r>
              <a:rPr lang="en-US" dirty="0" smtClean="0"/>
              <a:t>	• </a:t>
            </a:r>
            <a:r>
              <a:rPr lang="en-US" b="1" dirty="0"/>
              <a:t>How do computers work?</a:t>
            </a:r>
          </a:p>
          <a:p>
            <a:pPr marL="0" indent="0" eaLnBrk="1" fontAlgn="auto" hangingPunct="1">
              <a:spcAft>
                <a:spcPts val="0"/>
              </a:spcAft>
              <a:buFont typeface="Arial" panose="020B0604020202020204" pitchFamily="34" charset="0"/>
              <a:buNone/>
              <a:defRPr/>
            </a:pPr>
            <a:r>
              <a:rPr lang="en-US" b="1" dirty="0"/>
              <a:t>Programming</a:t>
            </a:r>
          </a:p>
          <a:p>
            <a:pPr marL="0" indent="0" eaLnBrk="1" fontAlgn="auto" hangingPunct="1">
              <a:spcAft>
                <a:spcPts val="0"/>
              </a:spcAft>
              <a:buFont typeface="Arial" panose="020B0604020202020204" pitchFamily="34" charset="0"/>
              <a:buNone/>
              <a:defRPr/>
            </a:pPr>
            <a:r>
              <a:rPr lang="en-US" dirty="0" smtClean="0"/>
              <a:t>	• </a:t>
            </a:r>
            <a:r>
              <a:rPr lang="en-US" b="1" dirty="0"/>
              <a:t>How do I "talk" directly to the machine?</a:t>
            </a:r>
          </a:p>
          <a:p>
            <a:pPr marL="0" indent="0" eaLnBrk="1" fontAlgn="auto" hangingPunct="1">
              <a:spcAft>
                <a:spcPts val="0"/>
              </a:spcAft>
              <a:buFont typeface="Arial" panose="020B0604020202020204" pitchFamily="34" charset="0"/>
              <a:buNone/>
              <a:defRPr/>
            </a:pPr>
            <a:r>
              <a:rPr lang="en-US" dirty="0" smtClean="0"/>
              <a:t>	• </a:t>
            </a:r>
            <a:r>
              <a:rPr lang="en-US" b="1" dirty="0"/>
              <a:t>How do I program in C?</a:t>
            </a:r>
          </a:p>
          <a:p>
            <a:pPr marL="0" indent="0" eaLnBrk="1" fontAlgn="auto" hangingPunct="1">
              <a:spcAft>
                <a:spcPts val="0"/>
              </a:spcAft>
              <a:buFont typeface="Arial" panose="020B0604020202020204" pitchFamily="34" charset="0"/>
              <a:buNone/>
              <a:defRPr/>
            </a:pPr>
            <a:r>
              <a:rPr lang="en-US" b="1" dirty="0"/>
              <a:t>Computer Systems and Computation</a:t>
            </a:r>
          </a:p>
          <a:p>
            <a:pPr marL="0" indent="0" eaLnBrk="1" fontAlgn="auto" hangingPunct="1">
              <a:spcAft>
                <a:spcPts val="0"/>
              </a:spcAft>
              <a:buFont typeface="Arial" panose="020B0604020202020204" pitchFamily="34" charset="0"/>
              <a:buNone/>
              <a:defRPr/>
            </a:pPr>
            <a:r>
              <a:rPr lang="en-US" dirty="0" smtClean="0"/>
              <a:t>	• </a:t>
            </a:r>
            <a:r>
              <a:rPr lang="en-US" b="1" dirty="0"/>
              <a:t>How do simple HW/SW elements come </a:t>
            </a:r>
            <a:r>
              <a:rPr lang="en-US" b="1" dirty="0" smtClean="0"/>
              <a:t>together </a:t>
            </a:r>
            <a:r>
              <a:rPr lang="en-US" b="1" dirty="0"/>
              <a:t>to </a:t>
            </a:r>
            <a:r>
              <a:rPr lang="en-US" b="1" dirty="0" smtClean="0"/>
              <a:t>realize </a:t>
            </a:r>
            <a:r>
              <a:rPr lang="en-US" b="1" dirty="0" smtClean="0"/>
              <a:t> 	complex </a:t>
            </a:r>
            <a:r>
              <a:rPr lang="en-US" b="1" dirty="0"/>
              <a:t>computations?</a:t>
            </a:r>
            <a:endParaRPr lang="en-US" dirty="0"/>
          </a:p>
        </p:txBody>
      </p:sp>
      <p:sp>
        <p:nvSpPr>
          <p:cNvPr id="4" name="Date Placeholder 3"/>
          <p:cNvSpPr>
            <a:spLocks noGrp="1"/>
          </p:cNvSpPr>
          <p:nvPr>
            <p:ph type="dt" sz="quarter" idx="10"/>
          </p:nvPr>
        </p:nvSpPr>
        <p:spPr/>
        <p:txBody>
          <a:bodyPr/>
          <a:lstStyle/>
          <a:p>
            <a:pPr>
              <a:defRPr/>
            </a:pPr>
            <a:fld id="{38BED890-5471-4570-B5B1-CAAA4DCEFA0F}" type="datetime1">
              <a:rPr lang="en-US"/>
              <a:pPr>
                <a:defRPr/>
              </a:pPr>
              <a:t>8/19/2021</a:t>
            </a:fld>
            <a:endParaRPr lang="en-IN" dirty="0"/>
          </a:p>
        </p:txBody>
      </p:sp>
      <p:graphicFrame>
        <p:nvGraphicFramePr>
          <p:cNvPr id="3074" name="Object 16"/>
          <p:cNvGraphicFramePr>
            <a:graphicFrameLocks noChangeAspect="1"/>
          </p:cNvGraphicFramePr>
          <p:nvPr/>
        </p:nvGraphicFramePr>
        <p:xfrm>
          <a:off x="7391400" y="64294"/>
          <a:ext cx="1676400" cy="509588"/>
        </p:xfrm>
        <a:graphic>
          <a:graphicData uri="http://schemas.openxmlformats.org/presentationml/2006/ole">
            <p:oleObj spid="_x0000_s3074" r:id="rId3" imgW="13937020" imgH="5409524" progId="">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b="1" dirty="0"/>
              <a:t>Big Picture</a:t>
            </a:r>
            <a:br>
              <a:rPr lang="en-US" b="1" dirty="0"/>
            </a:br>
            <a:endParaRPr lang="en-US" dirty="0"/>
          </a:p>
        </p:txBody>
      </p:sp>
      <p:sp>
        <p:nvSpPr>
          <p:cNvPr id="3" name="Content Placeholder 2"/>
          <p:cNvSpPr>
            <a:spLocks noGrp="1"/>
          </p:cNvSpPr>
          <p:nvPr>
            <p:ph idx="1"/>
          </p:nvPr>
        </p:nvSpPr>
        <p:spPr>
          <a:xfrm>
            <a:off x="457201" y="1200151"/>
            <a:ext cx="8507413" cy="3394472"/>
          </a:xfrm>
        </p:spPr>
        <p:txBody>
          <a:bodyPr rtlCol="0">
            <a:normAutofit fontScale="70000" lnSpcReduction="20000"/>
          </a:bodyPr>
          <a:lstStyle/>
          <a:p>
            <a:pPr marL="0" indent="0" eaLnBrk="1" fontAlgn="auto" hangingPunct="1">
              <a:spcAft>
                <a:spcPts val="0"/>
              </a:spcAft>
              <a:buFont typeface="Arial" panose="020B0604020202020204" pitchFamily="34" charset="0"/>
              <a:buNone/>
              <a:defRPr/>
            </a:pPr>
            <a:r>
              <a:rPr lang="en-US" b="1" dirty="0" smtClean="0"/>
              <a:t>Hardware</a:t>
            </a:r>
            <a:endParaRPr lang="en-US" b="1" dirty="0"/>
          </a:p>
          <a:p>
            <a:pPr marL="0" indent="0" eaLnBrk="1" fontAlgn="auto" hangingPunct="1">
              <a:spcAft>
                <a:spcPts val="0"/>
              </a:spcAft>
              <a:buFont typeface="Arial" panose="020B0604020202020204" pitchFamily="34" charset="0"/>
              <a:buNone/>
              <a:defRPr/>
            </a:pPr>
            <a:r>
              <a:rPr lang="en-US" dirty="0" smtClean="0"/>
              <a:t>	• </a:t>
            </a:r>
            <a:r>
              <a:rPr lang="en-US" b="1" dirty="0"/>
              <a:t>Representing data, transistors, gates, digital </a:t>
            </a:r>
            <a:r>
              <a:rPr lang="en-US" b="1" dirty="0" smtClean="0"/>
              <a:t>	logic 	structures, von </a:t>
            </a:r>
            <a:r>
              <a:rPr lang="en-US" b="1" dirty="0"/>
              <a:t>Neumann machine model</a:t>
            </a:r>
          </a:p>
          <a:p>
            <a:pPr marL="0" indent="0" eaLnBrk="1" fontAlgn="auto" hangingPunct="1">
              <a:spcAft>
                <a:spcPts val="0"/>
              </a:spcAft>
              <a:buFont typeface="Arial" panose="020B0604020202020204" pitchFamily="34" charset="0"/>
              <a:buNone/>
              <a:defRPr/>
            </a:pPr>
            <a:r>
              <a:rPr lang="en-US" b="1" dirty="0" smtClean="0"/>
              <a:t>	Assembly </a:t>
            </a:r>
            <a:r>
              <a:rPr lang="en-US" b="1" dirty="0"/>
              <a:t>language</a:t>
            </a:r>
          </a:p>
          <a:p>
            <a:pPr marL="0" indent="0" eaLnBrk="1" fontAlgn="auto" hangingPunct="1">
              <a:spcAft>
                <a:spcPts val="0"/>
              </a:spcAft>
              <a:buFont typeface="Arial" panose="020B0604020202020204" pitchFamily="34" charset="0"/>
              <a:buNone/>
              <a:defRPr/>
            </a:pPr>
            <a:r>
              <a:rPr lang="en-US" dirty="0" smtClean="0"/>
              <a:t>	• </a:t>
            </a:r>
            <a:r>
              <a:rPr lang="en-US" b="1" dirty="0"/>
              <a:t>Instructions, (structured) </a:t>
            </a:r>
            <a:r>
              <a:rPr lang="en-US" b="1" dirty="0" smtClean="0"/>
              <a:t>programming, input/output</a:t>
            </a:r>
            <a:r>
              <a:rPr lang="en-US" b="1" dirty="0"/>
              <a:t>,</a:t>
            </a:r>
          </a:p>
          <a:p>
            <a:pPr marL="0" indent="0" eaLnBrk="1" fontAlgn="auto" hangingPunct="1">
              <a:spcAft>
                <a:spcPts val="0"/>
              </a:spcAft>
              <a:buFont typeface="Arial" panose="020B0604020202020204" pitchFamily="34" charset="0"/>
              <a:buNone/>
              <a:defRPr/>
            </a:pPr>
            <a:r>
              <a:rPr lang="en-US" b="1" i="1" dirty="0" smtClean="0"/>
              <a:t>	relationship </a:t>
            </a:r>
            <a:r>
              <a:rPr lang="en-US" b="1" i="1" dirty="0"/>
              <a:t>to hardware</a:t>
            </a:r>
          </a:p>
          <a:p>
            <a:pPr marL="0" indent="0" eaLnBrk="1" fontAlgn="auto" hangingPunct="1">
              <a:spcAft>
                <a:spcPts val="0"/>
              </a:spcAft>
              <a:buFont typeface="Arial" panose="020B0604020202020204" pitchFamily="34" charset="0"/>
              <a:buNone/>
              <a:defRPr/>
            </a:pPr>
            <a:r>
              <a:rPr lang="en-US" b="1" dirty="0"/>
              <a:t>C programming</a:t>
            </a:r>
          </a:p>
          <a:p>
            <a:pPr marL="0" indent="0" eaLnBrk="1" fontAlgn="auto" hangingPunct="1">
              <a:spcAft>
                <a:spcPts val="0"/>
              </a:spcAft>
              <a:buFont typeface="Arial" panose="020B0604020202020204" pitchFamily="34" charset="0"/>
              <a:buNone/>
              <a:defRPr/>
            </a:pPr>
            <a:r>
              <a:rPr lang="en-US" dirty="0" smtClean="0"/>
              <a:t>	• </a:t>
            </a:r>
            <a:r>
              <a:rPr lang="en-US" b="1" dirty="0"/>
              <a:t>Syntax, operators, control structures, functions, </a:t>
            </a:r>
            <a:r>
              <a:rPr lang="en-US" b="1" dirty="0" smtClean="0"/>
              <a:t>	</a:t>
            </a:r>
            <a:r>
              <a:rPr lang="en-US" b="1" i="1" dirty="0" smtClean="0"/>
              <a:t>pointers</a:t>
            </a:r>
            <a:r>
              <a:rPr lang="en-US" b="1" dirty="0" smtClean="0"/>
              <a:t>, recursion</a:t>
            </a:r>
            <a:r>
              <a:rPr lang="en-US" b="1" dirty="0"/>
              <a:t>, data structures, </a:t>
            </a:r>
            <a:r>
              <a:rPr lang="en-US" b="1" i="1" dirty="0"/>
              <a:t>relationship to </a:t>
            </a:r>
            <a:r>
              <a:rPr lang="en-US" b="1" i="1" dirty="0" smtClean="0"/>
              <a:t>	assembly </a:t>
            </a:r>
            <a:r>
              <a:rPr lang="en-US" b="1" i="1" dirty="0"/>
              <a:t>language</a:t>
            </a:r>
            <a:endParaRPr lang="en-US" dirty="0"/>
          </a:p>
        </p:txBody>
      </p:sp>
      <p:sp>
        <p:nvSpPr>
          <p:cNvPr id="4" name="Date Placeholder 3"/>
          <p:cNvSpPr>
            <a:spLocks noGrp="1"/>
          </p:cNvSpPr>
          <p:nvPr>
            <p:ph type="dt" sz="quarter" idx="10"/>
          </p:nvPr>
        </p:nvSpPr>
        <p:spPr/>
        <p:txBody>
          <a:bodyPr/>
          <a:lstStyle/>
          <a:p>
            <a:pPr>
              <a:defRPr/>
            </a:pPr>
            <a:fld id="{38BED890-5471-4570-B5B1-CAAA4DCEFA0F}" type="datetime1">
              <a:rPr lang="en-US"/>
              <a:pPr>
                <a:defRPr/>
              </a:pPr>
              <a:t>8/19/2021</a:t>
            </a:fld>
            <a:endParaRPr lang="en-IN" dirty="0"/>
          </a:p>
        </p:txBody>
      </p:sp>
      <p:graphicFrame>
        <p:nvGraphicFramePr>
          <p:cNvPr id="4098" name="Object 15"/>
          <p:cNvGraphicFramePr>
            <a:graphicFrameLocks noChangeAspect="1"/>
          </p:cNvGraphicFramePr>
          <p:nvPr/>
        </p:nvGraphicFramePr>
        <p:xfrm>
          <a:off x="7391400" y="64294"/>
          <a:ext cx="1676400" cy="509588"/>
        </p:xfrm>
        <a:graphic>
          <a:graphicData uri="http://schemas.openxmlformats.org/presentationml/2006/ole">
            <p:oleObj spid="_x0000_s4098" r:id="rId3" imgW="13937020" imgH="5409524" progId="">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8" descr="C:\Users\hp\AppData\Local\Microsoft\Windows\Temporary Internet Files\Content.IE5\AXPCH7KH\MC900293476[1].wmf"/>
          <p:cNvPicPr>
            <a:picLocks noChangeAspect="1" noChangeArrowheads="1"/>
          </p:cNvPicPr>
          <p:nvPr/>
        </p:nvPicPr>
        <p:blipFill>
          <a:blip r:embed="rId3" cstate="print"/>
          <a:srcRect/>
          <a:stretch>
            <a:fillRect/>
          </a:stretch>
        </p:blipFill>
        <p:spPr bwMode="auto">
          <a:xfrm>
            <a:off x="7092951" y="2733676"/>
            <a:ext cx="1933575" cy="2326481"/>
          </a:xfrm>
          <a:prstGeom prst="rect">
            <a:avLst/>
          </a:prstGeom>
          <a:noFill/>
          <a:ln w="9525">
            <a:noFill/>
            <a:miter lim="800000"/>
            <a:headEnd/>
            <a:tailEnd/>
          </a:ln>
        </p:spPr>
      </p:pic>
      <p:sp>
        <p:nvSpPr>
          <p:cNvPr id="6148" name="Title 1"/>
          <p:cNvSpPr>
            <a:spLocks noGrp="1"/>
          </p:cNvSpPr>
          <p:nvPr>
            <p:ph type="title"/>
          </p:nvPr>
        </p:nvSpPr>
        <p:spPr/>
        <p:txBody>
          <a:bodyPr/>
          <a:lstStyle/>
          <a:p>
            <a:pPr algn="l" eaLnBrk="1" hangingPunct="1"/>
            <a:r>
              <a:rPr lang="en-US" altLang="en-US" sz="4800" smtClean="0"/>
              <a:t>The course contents</a:t>
            </a:r>
            <a:endParaRPr lang="en-IN" altLang="en-US" sz="4800" smtClean="0"/>
          </a:p>
        </p:txBody>
      </p:sp>
      <p:sp>
        <p:nvSpPr>
          <p:cNvPr id="3" name="Content Placeholder 2"/>
          <p:cNvSpPr>
            <a:spLocks noGrp="1"/>
          </p:cNvSpPr>
          <p:nvPr>
            <p:ph idx="1"/>
          </p:nvPr>
        </p:nvSpPr>
        <p:spPr>
          <a:xfrm>
            <a:off x="457200" y="1091804"/>
            <a:ext cx="8229600" cy="3801665"/>
          </a:xfrm>
        </p:spPr>
        <p:txBody>
          <a:bodyPr rtlCol="0">
            <a:normAutofit fontScale="85000" lnSpcReduction="20000"/>
          </a:bodyPr>
          <a:lstStyle/>
          <a:p>
            <a:pPr eaLnBrk="1" fontAlgn="auto" hangingPunct="1">
              <a:spcAft>
                <a:spcPts val="0"/>
              </a:spcAft>
              <a:buFont typeface="Arial" panose="020B0604020202020204" pitchFamily="34" charset="0"/>
              <a:buChar char="•"/>
              <a:defRPr/>
            </a:pPr>
            <a:r>
              <a:rPr lang="en-US" dirty="0">
                <a:solidFill>
                  <a:srgbClr val="FF0000"/>
                </a:solidFill>
              </a:rPr>
              <a:t>Basics Of Digital </a:t>
            </a:r>
            <a:r>
              <a:rPr lang="en-US" dirty="0" smtClean="0">
                <a:solidFill>
                  <a:srgbClr val="FF0000"/>
                </a:solidFill>
              </a:rPr>
              <a:t>Electronics</a:t>
            </a:r>
          </a:p>
          <a:p>
            <a:pPr eaLnBrk="1" fontAlgn="auto" hangingPunct="1">
              <a:spcAft>
                <a:spcPts val="0"/>
              </a:spcAft>
              <a:buFont typeface="Arial" panose="020B0604020202020204" pitchFamily="34" charset="0"/>
              <a:buChar char="•"/>
              <a:defRPr/>
            </a:pPr>
            <a:r>
              <a:rPr lang="en-US" dirty="0">
                <a:solidFill>
                  <a:srgbClr val="FF0000"/>
                </a:solidFill>
              </a:rPr>
              <a:t>Register Transfer and Micro </a:t>
            </a:r>
            <a:r>
              <a:rPr lang="en-US" dirty="0" smtClean="0">
                <a:solidFill>
                  <a:srgbClr val="FF0000"/>
                </a:solidFill>
              </a:rPr>
              <a:t>Operations</a:t>
            </a:r>
          </a:p>
          <a:p>
            <a:pPr eaLnBrk="1" fontAlgn="auto" hangingPunct="1">
              <a:spcAft>
                <a:spcPts val="0"/>
              </a:spcAft>
              <a:buFont typeface="Arial" panose="020B0604020202020204" pitchFamily="34" charset="0"/>
              <a:buChar char="•"/>
              <a:defRPr/>
            </a:pPr>
            <a:r>
              <a:rPr lang="en-US" dirty="0">
                <a:solidFill>
                  <a:srgbClr val="FF0000"/>
                </a:solidFill>
              </a:rPr>
              <a:t>Basic Computer </a:t>
            </a:r>
            <a:r>
              <a:rPr lang="en-US" dirty="0" smtClean="0">
                <a:solidFill>
                  <a:srgbClr val="FF0000"/>
                </a:solidFill>
              </a:rPr>
              <a:t>Organization</a:t>
            </a:r>
          </a:p>
          <a:p>
            <a:pPr eaLnBrk="1" fontAlgn="auto" hangingPunct="1">
              <a:spcAft>
                <a:spcPts val="0"/>
              </a:spcAft>
              <a:buFont typeface="Arial" panose="020B0604020202020204" pitchFamily="34" charset="0"/>
              <a:buChar char="•"/>
              <a:defRPr/>
            </a:pPr>
            <a:r>
              <a:rPr lang="en-US" dirty="0">
                <a:solidFill>
                  <a:srgbClr val="FF0000"/>
                </a:solidFill>
              </a:rPr>
              <a:t>Control </a:t>
            </a:r>
            <a:r>
              <a:rPr lang="en-US" dirty="0" smtClean="0">
                <a:solidFill>
                  <a:srgbClr val="FF0000"/>
                </a:solidFill>
              </a:rPr>
              <a:t>Unit</a:t>
            </a:r>
          </a:p>
          <a:p>
            <a:pPr eaLnBrk="1" fontAlgn="auto" hangingPunct="1">
              <a:spcAft>
                <a:spcPts val="0"/>
              </a:spcAft>
              <a:buFont typeface="Arial" panose="020B0604020202020204" pitchFamily="34" charset="0"/>
              <a:buChar char="•"/>
              <a:defRPr/>
            </a:pPr>
            <a:r>
              <a:rPr lang="en-US" dirty="0">
                <a:solidFill>
                  <a:srgbClr val="FF0000"/>
                </a:solidFill>
              </a:rPr>
              <a:t>Central Processing Unit</a:t>
            </a:r>
          </a:p>
          <a:p>
            <a:pPr eaLnBrk="1" fontAlgn="auto" hangingPunct="1">
              <a:spcAft>
                <a:spcPts val="0"/>
              </a:spcAft>
              <a:buFont typeface="Arial" panose="020B0604020202020204" pitchFamily="34" charset="0"/>
              <a:buChar char="•"/>
              <a:defRPr/>
            </a:pPr>
            <a:r>
              <a:rPr lang="en-US" dirty="0">
                <a:solidFill>
                  <a:schemeClr val="tx2">
                    <a:lumMod val="60000"/>
                    <a:lumOff val="40000"/>
                  </a:schemeClr>
                </a:solidFill>
              </a:rPr>
              <a:t>Computer </a:t>
            </a:r>
            <a:r>
              <a:rPr lang="en-US" dirty="0" smtClean="0">
                <a:solidFill>
                  <a:schemeClr val="tx2">
                    <a:lumMod val="60000"/>
                    <a:lumOff val="40000"/>
                  </a:schemeClr>
                </a:solidFill>
              </a:rPr>
              <a:t>Arithmetic</a:t>
            </a:r>
          </a:p>
          <a:p>
            <a:pPr eaLnBrk="1" fontAlgn="auto" hangingPunct="1">
              <a:spcAft>
                <a:spcPts val="0"/>
              </a:spcAft>
              <a:buFont typeface="Arial" panose="020B0604020202020204" pitchFamily="34" charset="0"/>
              <a:buChar char="•"/>
              <a:defRPr/>
            </a:pPr>
            <a:r>
              <a:rPr lang="en-US" dirty="0">
                <a:solidFill>
                  <a:schemeClr val="tx2">
                    <a:lumMod val="60000"/>
                    <a:lumOff val="40000"/>
                  </a:schemeClr>
                </a:solidFill>
              </a:rPr>
              <a:t>Input-Output Organization</a:t>
            </a:r>
          </a:p>
          <a:p>
            <a:pPr eaLnBrk="1" fontAlgn="auto" hangingPunct="1">
              <a:spcAft>
                <a:spcPts val="0"/>
              </a:spcAft>
              <a:buFont typeface="Arial" panose="020B0604020202020204" pitchFamily="34" charset="0"/>
              <a:buChar char="•"/>
              <a:defRPr/>
            </a:pPr>
            <a:r>
              <a:rPr lang="en-US" dirty="0">
                <a:solidFill>
                  <a:schemeClr val="tx2">
                    <a:lumMod val="60000"/>
                    <a:lumOff val="40000"/>
                  </a:schemeClr>
                </a:solidFill>
              </a:rPr>
              <a:t>Memory </a:t>
            </a:r>
            <a:r>
              <a:rPr lang="en-US" dirty="0" smtClean="0">
                <a:solidFill>
                  <a:schemeClr val="tx2">
                    <a:lumMod val="60000"/>
                    <a:lumOff val="40000"/>
                  </a:schemeClr>
                </a:solidFill>
              </a:rPr>
              <a:t>Unit</a:t>
            </a:r>
          </a:p>
          <a:p>
            <a:pPr eaLnBrk="1" fontAlgn="auto" hangingPunct="1">
              <a:spcAft>
                <a:spcPts val="0"/>
              </a:spcAft>
              <a:buFont typeface="Arial" panose="020B0604020202020204" pitchFamily="34" charset="0"/>
              <a:buChar char="•"/>
              <a:defRPr/>
            </a:pPr>
            <a:r>
              <a:rPr lang="en-US" dirty="0">
                <a:solidFill>
                  <a:schemeClr val="tx2">
                    <a:lumMod val="60000"/>
                    <a:lumOff val="40000"/>
                  </a:schemeClr>
                </a:solidFill>
              </a:rPr>
              <a:t>Introduction to Parallel Processing</a:t>
            </a:r>
          </a:p>
        </p:txBody>
      </p:sp>
      <p:graphicFrame>
        <p:nvGraphicFramePr>
          <p:cNvPr id="6146" name="Object 109"/>
          <p:cNvGraphicFramePr>
            <a:graphicFrameLocks noChangeAspect="1"/>
          </p:cNvGraphicFramePr>
          <p:nvPr/>
        </p:nvGraphicFramePr>
        <p:xfrm>
          <a:off x="7391400" y="64294"/>
          <a:ext cx="1676400" cy="509588"/>
        </p:xfrm>
        <a:graphic>
          <a:graphicData uri="http://schemas.openxmlformats.org/presentationml/2006/ole">
            <p:oleObj spid="_x0000_s6146" r:id="rId4" imgW="13937020" imgH="5409524" progId="">
              <p:embed/>
            </p:oleObj>
          </a:graphicData>
        </a:graphic>
      </p:graphicFrame>
      <p:sp>
        <p:nvSpPr>
          <p:cNvPr id="6150" name="Date Placeholder 3"/>
          <p:cNvSpPr>
            <a:spLocks noGrp="1"/>
          </p:cNvSpPr>
          <p:nvPr>
            <p:ph type="dt" sz="quarter" idx="10"/>
          </p:nvPr>
        </p:nvSpPr>
        <p:spPr bwMode="auto">
          <a:xfrm>
            <a:off x="179388" y="4889898"/>
            <a:ext cx="5122862" cy="273844"/>
          </a:xfrm>
          <a:noFill/>
          <a:ln>
            <a:miter lim="800000"/>
            <a:headEnd/>
            <a:tailEnd/>
          </a:ln>
        </p:spPr>
        <p:txBody>
          <a:bodyPr wrap="square" numCol="1" anchorCtr="0" compatLnSpc="1">
            <a:prstTxWarp prst="textNoShape">
              <a:avLst/>
            </a:prstTxWarp>
          </a:bodyPr>
          <a:lstStyle/>
          <a:p>
            <a:pPr fontAlgn="base">
              <a:spcBef>
                <a:spcPct val="0"/>
              </a:spcBef>
              <a:spcAft>
                <a:spcPct val="0"/>
              </a:spcAft>
            </a:pPr>
            <a:fld id="{EF6C4FB1-0D0B-4EDF-B25F-BD29333C0591}" type="datetime1">
              <a:rPr lang="en-US" altLang="en-US" smtClean="0">
                <a:solidFill>
                  <a:srgbClr val="898989"/>
                </a:solidFill>
              </a:rPr>
              <a:pPr fontAlgn="base">
                <a:spcBef>
                  <a:spcPct val="0"/>
                </a:spcBef>
                <a:spcAft>
                  <a:spcPct val="0"/>
                </a:spcAft>
              </a:pPr>
              <a:t>8/19/2021</a:t>
            </a:fld>
            <a:endParaRPr lang="en-IN" altLang="en-US" smtClean="0">
              <a:solidFill>
                <a:srgbClr val="898989"/>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8701"/>
            <a:ext cx="8229600" cy="3565922"/>
          </a:xfrm>
        </p:spPr>
        <p:txBody>
          <a:bodyPr/>
          <a:lstStyle/>
          <a:p>
            <a:pPr algn="ctr">
              <a:buNone/>
            </a:pPr>
            <a:r>
              <a:rPr lang="en-IN" b="1" dirty="0" smtClean="0"/>
              <a:t>Computer Organization</a:t>
            </a:r>
            <a:r>
              <a:rPr lang="en-IN" dirty="0" smtClean="0"/>
              <a:t> and Architecture lets you know how exactly each instruction is executed at the micro level. The data flow, timing analysis, memory hierarchy, trade offs between execution cycles, hardware requirements/costs, software-hardware trade-offs can be known.</a:t>
            </a:r>
            <a:endParaRPr lang="en-IN"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graphicFrame>
        <p:nvGraphicFramePr>
          <p:cNvPr id="19457" name="Object 109"/>
          <p:cNvGraphicFramePr>
            <a:graphicFrameLocks noChangeAspect="1"/>
          </p:cNvGraphicFramePr>
          <p:nvPr/>
        </p:nvGraphicFramePr>
        <p:xfrm>
          <a:off x="7391400" y="64294"/>
          <a:ext cx="1676400" cy="509588"/>
        </p:xfrm>
        <a:graphic>
          <a:graphicData uri="http://schemas.openxmlformats.org/presentationml/2006/ole">
            <p:oleObj spid="_x0000_s19457" r:id="rId3" imgW="13937020" imgH="5409524" progId="">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4"/>
          <p:cNvPicPr>
            <a:picLocks noChangeAspect="1" noChangeArrowheads="1"/>
          </p:cNvPicPr>
          <p:nvPr/>
        </p:nvPicPr>
        <p:blipFill>
          <a:blip r:embed="rId3" cstate="print"/>
          <a:srcRect t="1958" b="23325"/>
          <a:stretch>
            <a:fillRect/>
          </a:stretch>
        </p:blipFill>
        <p:spPr bwMode="auto">
          <a:xfrm>
            <a:off x="1" y="742950"/>
            <a:ext cx="8748713" cy="3543300"/>
          </a:xfrm>
          <a:prstGeom prst="rect">
            <a:avLst/>
          </a:prstGeom>
          <a:noFill/>
          <a:ln w="9525">
            <a:noFill/>
            <a:miter lim="800000"/>
            <a:headEnd/>
            <a:tailEnd/>
          </a:ln>
        </p:spPr>
      </p:pic>
      <p:graphicFrame>
        <p:nvGraphicFramePr>
          <p:cNvPr id="7170" name="Object 109"/>
          <p:cNvGraphicFramePr>
            <a:graphicFrameLocks noChangeAspect="1"/>
          </p:cNvGraphicFramePr>
          <p:nvPr/>
        </p:nvGraphicFramePr>
        <p:xfrm>
          <a:off x="7391400" y="64294"/>
          <a:ext cx="1676400" cy="509588"/>
        </p:xfrm>
        <a:graphic>
          <a:graphicData uri="http://schemas.openxmlformats.org/presentationml/2006/ole">
            <p:oleObj spid="_x0000_s7170" r:id="rId4" imgW="13937020" imgH="5409524" progId="">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Organization</a:t>
            </a:r>
            <a:endParaRPr lang="en-IN"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pic>
        <p:nvPicPr>
          <p:cNvPr id="38914" name="Picture 2" descr="Draw the basic organization of computer - Computer Science and ..."/>
          <p:cNvPicPr>
            <a:picLocks noChangeAspect="1" noChangeArrowheads="1"/>
          </p:cNvPicPr>
          <p:nvPr/>
        </p:nvPicPr>
        <p:blipFill>
          <a:blip r:embed="rId3" cstate="print"/>
          <a:srcRect/>
          <a:stretch>
            <a:fillRect/>
          </a:stretch>
        </p:blipFill>
        <p:spPr bwMode="auto">
          <a:xfrm>
            <a:off x="1371600" y="1028700"/>
            <a:ext cx="6758590" cy="3486150"/>
          </a:xfrm>
          <a:prstGeom prst="rect">
            <a:avLst/>
          </a:prstGeom>
          <a:noFill/>
        </p:spPr>
      </p:pic>
      <p:graphicFrame>
        <p:nvGraphicFramePr>
          <p:cNvPr id="21505" name="Object 109"/>
          <p:cNvGraphicFramePr>
            <a:graphicFrameLocks noChangeAspect="1"/>
          </p:cNvGraphicFramePr>
          <p:nvPr/>
        </p:nvGraphicFramePr>
        <p:xfrm>
          <a:off x="7391400" y="64294"/>
          <a:ext cx="1676400" cy="509588"/>
        </p:xfrm>
        <a:graphic>
          <a:graphicData uri="http://schemas.openxmlformats.org/presentationml/2006/ole">
            <p:oleObj spid="_x0000_s21505" r:id="rId4" imgW="13937020" imgH="5409524" progId="">
              <p:embed/>
            </p:oleObj>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Architecture</a:t>
            </a:r>
            <a:endParaRPr lang="en-IN" dirty="0"/>
          </a:p>
        </p:txBody>
      </p:sp>
      <p:sp>
        <p:nvSpPr>
          <p:cNvPr id="4" name="Date Placeholder 3"/>
          <p:cNvSpPr>
            <a:spLocks noGrp="1"/>
          </p:cNvSpPr>
          <p:nvPr>
            <p:ph type="dt" sz="half" idx="10"/>
          </p:nvPr>
        </p:nvSpPr>
        <p:spPr/>
        <p:txBody>
          <a:bodyPr/>
          <a:lstStyle/>
          <a:p>
            <a:pPr>
              <a:defRPr/>
            </a:pPr>
            <a:fld id="{00ECFE06-4807-4513-9D78-22B58A50640C}" type="datetime1">
              <a:rPr lang="en-US" smtClean="0"/>
              <a:pPr>
                <a:defRPr/>
              </a:pPr>
              <a:t>8/19/2021</a:t>
            </a:fld>
            <a:endParaRPr lang="en-IN" dirty="0"/>
          </a:p>
        </p:txBody>
      </p:sp>
      <p:pic>
        <p:nvPicPr>
          <p:cNvPr id="51202" name="Picture 2" descr="1.3.2.�Basic Computer Architecture"/>
          <p:cNvPicPr>
            <a:picLocks noChangeAspect="1" noChangeArrowheads="1"/>
          </p:cNvPicPr>
          <p:nvPr/>
        </p:nvPicPr>
        <p:blipFill>
          <a:blip r:embed="rId3" cstate="print"/>
          <a:srcRect/>
          <a:stretch>
            <a:fillRect/>
          </a:stretch>
        </p:blipFill>
        <p:spPr bwMode="auto">
          <a:xfrm>
            <a:off x="838201" y="914400"/>
            <a:ext cx="7560267" cy="4000500"/>
          </a:xfrm>
          <a:prstGeom prst="rect">
            <a:avLst/>
          </a:prstGeom>
          <a:noFill/>
        </p:spPr>
      </p:pic>
      <p:graphicFrame>
        <p:nvGraphicFramePr>
          <p:cNvPr id="20481" name="Object 109"/>
          <p:cNvGraphicFramePr>
            <a:graphicFrameLocks noChangeAspect="1"/>
          </p:cNvGraphicFramePr>
          <p:nvPr/>
        </p:nvGraphicFramePr>
        <p:xfrm>
          <a:off x="7391400" y="64294"/>
          <a:ext cx="1676400" cy="509588"/>
        </p:xfrm>
        <a:graphic>
          <a:graphicData uri="http://schemas.openxmlformats.org/presentationml/2006/ole">
            <p:oleObj spid="_x0000_s20481" r:id="rId4" imgW="13937020" imgH="5409524" progId="">
              <p:embed/>
            </p:oleObj>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13407</TotalTime>
  <Words>455</Words>
  <Application>Microsoft Office PowerPoint</Application>
  <PresentationFormat>On-screen Show (16:9)</PresentationFormat>
  <Paragraphs>65</Paragraphs>
  <Slides>15</Slides>
  <Notes>2</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15</vt:i4>
      </vt:variant>
    </vt:vector>
  </HeadingPairs>
  <TitlesOfParts>
    <vt:vector size="16" baseType="lpstr">
      <vt:lpstr>Office Theme</vt:lpstr>
      <vt:lpstr>CSE211 COMPUTER ORGANIZATION AND DESIGN</vt:lpstr>
      <vt:lpstr>Course details</vt:lpstr>
      <vt:lpstr>What’s CSE 211 All About?! </vt:lpstr>
      <vt:lpstr>Big Picture </vt:lpstr>
      <vt:lpstr>The course contents</vt:lpstr>
      <vt:lpstr>Slide 6</vt:lpstr>
      <vt:lpstr>Slide 7</vt:lpstr>
      <vt:lpstr>Computer Organization</vt:lpstr>
      <vt:lpstr>Computer Architecture</vt:lpstr>
      <vt:lpstr>Instruction set architecture</vt:lpstr>
      <vt:lpstr>Structure &amp; Function</vt:lpstr>
      <vt:lpstr>Types of computer</vt:lpstr>
      <vt:lpstr>Slide 13</vt:lpstr>
      <vt:lpstr>Microprocessors</vt:lpstr>
      <vt:lpstr>Next Class: Logic gates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Sudhans S Pandey</cp:lastModifiedBy>
  <cp:revision>145</cp:revision>
  <dcterms:created xsi:type="dcterms:W3CDTF">2013-10-21T21:58:54Z</dcterms:created>
  <dcterms:modified xsi:type="dcterms:W3CDTF">2021-08-19T05:31:14Z</dcterms:modified>
</cp:coreProperties>
</file>